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7"/>
  </p:notesMasterIdLst>
  <p:sldIdLst>
    <p:sldId id="277" r:id="rId3"/>
    <p:sldId id="258" r:id="rId4"/>
    <p:sldId id="278" r:id="rId5"/>
    <p:sldId id="263" r:id="rId6"/>
  </p:sldIdLst>
  <p:sldSz cx="9144000" cy="6858000" type="screen4x3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微軟正黑體" pitchFamily="34" charset="-120"/>
      <p:regular r:id="rId12"/>
      <p:bold r:id="rId13"/>
    </p:embeddedFont>
    <p:embeddedFont>
      <p:font typeface="Georgia" pitchFamily="18" charset="0"/>
      <p:regular r:id="rId14"/>
      <p:bold r:id="rId15"/>
      <p:italic r:id="rId16"/>
      <p:boldItalic r:id="rId17"/>
    </p:embeddedFont>
    <p:embeddedFont>
      <p:font typeface="Wingdings 2" pitchFamily="18" charset="2"/>
      <p:regular r:id="rId18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  <p14:sldId id="258"/>
          </p14:sldIdLst>
        </p14:section>
        <p14:section name="製作您的簡報" id="{16378913-E5ED-4281-BAF5-F1F938CB0BED}">
          <p14:sldIdLst>
            <p14:sldId id="278"/>
            <p14:sldId id="263"/>
          </p14:sldIdLst>
        </p14:section>
        <p14:section name="豐富您的簡報" id="{E2D565D1-BA5E-44E6-A40E-50A644912248}">
          <p14:sldIdLst/>
        </p14:section>
        <p14:section name="傳遞您的簡報" id="{71D59651-8EFA-4415-9623-98B4C4A8699C}">
          <p14:sldIdLst/>
        </p14:section>
        <p14:section name="還有更多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89825" autoAdjust="0"/>
  </p:normalViewPr>
  <p:slideViewPr>
    <p:cSldViewPr>
      <p:cViewPr>
        <p:scale>
          <a:sx n="95" d="100"/>
          <a:sy n="95" d="100"/>
        </p:scale>
        <p:origin x="-74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5449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3</a:t>
            </a:fld>
            <a:endParaRPr 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zh-TW" altLang="en-US" sz="5600" b="0" dirty="0" smtClean="0">
                <a:latin typeface="微軟正黑體" pitchFamily="34" charset="-120"/>
                <a:ea typeface="微軟正黑體" pitchFamily="34" charset="-120"/>
              </a:rPr>
              <a:t>關鍵成功要素 </a:t>
            </a:r>
            <a:r>
              <a:rPr lang="en-US" altLang="zh-TW" sz="5600" b="0" dirty="0" smtClean="0">
                <a:latin typeface="微軟正黑體" pitchFamily="34" charset="-120"/>
                <a:ea typeface="微軟正黑體" pitchFamily="34" charset="-120"/>
              </a:rPr>
              <a:t>CSF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9"/>
          <p:cNvCxnSpPr/>
          <p:nvPr/>
        </p:nvCxnSpPr>
        <p:spPr>
          <a:xfrm>
            <a:off x="3514868" y="4727872"/>
            <a:ext cx="1638300" cy="0"/>
          </a:xfrm>
          <a:prstGeom prst="line">
            <a:avLst/>
          </a:prstGeom>
          <a:ln w="47625">
            <a:solidFill>
              <a:srgbClr val="E4E4E4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9"/>
          <p:cNvCxnSpPr/>
          <p:nvPr/>
        </p:nvCxnSpPr>
        <p:spPr>
          <a:xfrm>
            <a:off x="4686300" y="2737673"/>
            <a:ext cx="1638300" cy="0"/>
          </a:xfrm>
          <a:prstGeom prst="line">
            <a:avLst/>
          </a:prstGeom>
          <a:ln w="47625">
            <a:solidFill>
              <a:srgbClr val="E4E4E4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關鍵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成功要素 </a:t>
            </a:r>
            <a:r>
              <a:rPr lang="en-US" altLang="zh-TW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CSF</a:t>
            </a:r>
            <a:endParaRPr lang="zh-TW" sz="4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63572" y="2717847"/>
            <a:ext cx="1638300" cy="0"/>
          </a:xfrm>
          <a:prstGeom prst="line">
            <a:avLst/>
          </a:prstGeom>
          <a:ln w="47625">
            <a:solidFill>
              <a:srgbClr val="E4E4E4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1295400"/>
            <a:ext cx="797393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根據永慶所做的市場調查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，客戶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對房屋仲介業者的期待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，依序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分別為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371600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交易</a:t>
              </a:r>
              <a:r>
                <a:rPr lang="zh-TW" altLang="en-US" sz="3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安全</a:t>
              </a:r>
              <a:endParaRPr lang="zh-TW" sz="3000" b="1" spc="60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07328" y="2014656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dirty="0"/>
                <a:t>       </a:t>
              </a:r>
            </a:p>
          </p:txBody>
        </p:sp>
      </p:grpSp>
      <p:cxnSp>
        <p:nvCxnSpPr>
          <p:cNvPr id="30" name="Straight Connector 9"/>
          <p:cNvCxnSpPr>
            <a:endCxn id="66" idx="3"/>
          </p:cNvCxnSpPr>
          <p:nvPr/>
        </p:nvCxnSpPr>
        <p:spPr>
          <a:xfrm flipV="1">
            <a:off x="3352800" y="3405767"/>
            <a:ext cx="3273099" cy="920220"/>
          </a:xfrm>
          <a:prstGeom prst="line">
            <a:avLst/>
          </a:prstGeom>
          <a:ln w="47625">
            <a:solidFill>
              <a:srgbClr val="E4E4E4"/>
            </a:solidFill>
            <a:head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5"/>
          <p:cNvGrpSpPr/>
          <p:nvPr/>
        </p:nvGrpSpPr>
        <p:grpSpPr>
          <a:xfrm>
            <a:off x="5115168" y="3581400"/>
            <a:ext cx="2057400" cy="2708434"/>
            <a:chOff x="762000" y="1557456"/>
            <a:chExt cx="2057400" cy="2708434"/>
          </a:xfrm>
        </p:grpSpPr>
        <p:sp>
          <p:nvSpPr>
            <p:cNvPr id="32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5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售後服務</a:t>
              </a:r>
              <a:endParaRPr lang="zh-TW" sz="3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Oval 18"/>
            <p:cNvSpPr/>
            <p:nvPr/>
          </p:nvSpPr>
          <p:spPr>
            <a:xfrm>
              <a:off x="1012428" y="206181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36" name="Group 22"/>
          <p:cNvGrpSpPr/>
          <p:nvPr/>
        </p:nvGrpSpPr>
        <p:grpSpPr>
          <a:xfrm>
            <a:off x="1485900" y="3553131"/>
            <a:ext cx="2057400" cy="2708434"/>
            <a:chOff x="3543300" y="1591943"/>
            <a:chExt cx="2057400" cy="2708434"/>
          </a:xfrm>
        </p:grpSpPr>
        <p:sp>
          <p:nvSpPr>
            <p:cNvPr id="37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zh-TW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9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快速成交</a:t>
              </a:r>
              <a:endParaRPr lang="zh-TW" sz="3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sp>
        <p:nvSpPr>
          <p:cNvPr id="51" name="日期版面配置區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03/30/2011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52" name="投影片編號版面配置區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pSp>
        <p:nvGrpSpPr>
          <p:cNvPr id="60" name="Group 25"/>
          <p:cNvGrpSpPr/>
          <p:nvPr/>
        </p:nvGrpSpPr>
        <p:grpSpPr>
          <a:xfrm>
            <a:off x="3542164" y="1341455"/>
            <a:ext cx="2057400" cy="2708434"/>
            <a:chOff x="762000" y="1557456"/>
            <a:chExt cx="2057400" cy="2708434"/>
          </a:xfrm>
        </p:grpSpPr>
        <p:sp>
          <p:nvSpPr>
            <p:cNvPr id="61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zh-TW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3" name="TextBox 12"/>
            <p:cNvSpPr txBox="1"/>
            <p:nvPr/>
          </p:nvSpPr>
          <p:spPr>
            <a:xfrm>
              <a:off x="823416" y="2666898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價格斡旋</a:t>
              </a:r>
              <a:endParaRPr lang="zh-TW" sz="3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4" name="Oval 18"/>
            <p:cNvSpPr/>
            <p:nvPr/>
          </p:nvSpPr>
          <p:spPr>
            <a:xfrm>
              <a:off x="1012428" y="206181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  <p:grpSp>
        <p:nvGrpSpPr>
          <p:cNvPr id="65" name="Group 22"/>
          <p:cNvGrpSpPr/>
          <p:nvPr/>
        </p:nvGrpSpPr>
        <p:grpSpPr>
          <a:xfrm>
            <a:off x="6324600" y="1295400"/>
            <a:ext cx="2057400" cy="2708434"/>
            <a:chOff x="3543300" y="1591943"/>
            <a:chExt cx="2057400" cy="2708434"/>
          </a:xfrm>
        </p:grpSpPr>
        <p:sp>
          <p:nvSpPr>
            <p:cNvPr id="66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      </a:t>
              </a:r>
            </a:p>
          </p:txBody>
        </p:sp>
        <p:sp>
          <p:nvSpPr>
            <p:cNvPr id="67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zh-TW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8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30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大量資訊</a:t>
              </a:r>
              <a:endParaRPr lang="zh-TW" sz="3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9" name="Oval 19"/>
            <p:cNvSpPr/>
            <p:nvPr/>
          </p:nvSpPr>
          <p:spPr>
            <a:xfrm>
              <a:off x="3782124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6154" y="2099809"/>
            <a:ext cx="6770424" cy="1970046"/>
          </a:xfrm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房屋仲介業的</a:t>
            </a:r>
            <a:r>
              <a:rPr lang="zh-TW" altLang="en-US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必要條件：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交易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安全、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售後服務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價格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斡旋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能力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基本成功要素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823416" y="2743200"/>
            <a:ext cx="1931160" cy="6832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30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必要條件</a:t>
            </a:r>
            <a:endParaRPr lang="zh-TW" sz="3000" b="1" spc="60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 descr="C:\Users\513\Desktop\customicondesign-office5-png\png\locked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13\Desktop\FreeVistaicons\PNG\Vista_icons_0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77364"/>
            <a:ext cx="1973173" cy="19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13\Desktop\finance_icon_set\finance_icons\PNG\png256\coin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3624"/>
            <a:ext cx="1939332" cy="193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/>
          <p:nvPr/>
        </p:nvSpPr>
        <p:spPr>
          <a:xfrm>
            <a:off x="484486" y="9906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關鍵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成功要素 </a:t>
            </a:r>
            <a:r>
              <a:rPr lang="en-US" altLang="zh-TW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CSF</a:t>
            </a:r>
            <a:endParaRPr lang="zh-TW" sz="4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63188" y="1992354"/>
            <a:ext cx="6280812" cy="1970046"/>
          </a:xfrm>
        </p:spPr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達到</a:t>
            </a:r>
            <a:r>
              <a:rPr lang="zh-TW" altLang="en-US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差異化競爭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比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的是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大量資訊處理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快速</a:t>
            </a:r>
            <a:r>
              <a:rPr lang="zh-TW" altLang="en-US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成交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能力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關鍵</a:t>
            </a:r>
            <a:r>
              <a:rPr lang="zh-TW" altLang="en-US" sz="1600" b="1" dirty="0" smtClean="0">
                <a:latin typeface="微軟正黑體" pitchFamily="34" charset="-120"/>
                <a:ea typeface="微軟正黑體" pitchFamily="34" charset="-120"/>
              </a:rPr>
              <a:t>成功要素</a:t>
            </a:r>
            <a:endParaRPr lang="zh-TW" altLang="zh-TW" sz="20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718212" y="2743200"/>
            <a:ext cx="2144976" cy="6832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30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差異化競爭</a:t>
            </a:r>
            <a:endParaRPr lang="zh-TW" sz="3000" b="1" spc="60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2" descr="C:\Users\513\Desktop\customicondesign-office5-png\png\Folder-Info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76" y="3733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513\Desktop\icon\use\Partnership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72" y="3505200"/>
            <a:ext cx="3251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484486" y="9906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關鍵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成功要素 </a:t>
            </a:r>
            <a:r>
              <a:rPr lang="en-US" altLang="zh-TW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CSF</a:t>
            </a:r>
            <a:endParaRPr lang="zh-TW" sz="4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</Words>
  <Application>Microsoft Office PowerPoint</Application>
  <PresentationFormat>如螢幕大小 (4:3)</PresentationFormat>
  <Paragraphs>48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Arial</vt:lpstr>
      <vt:lpstr>新細明體</vt:lpstr>
      <vt:lpstr>Calibri</vt:lpstr>
      <vt:lpstr>微軟正黑體</vt:lpstr>
      <vt:lpstr>Georgia</vt:lpstr>
      <vt:lpstr>Wingdings 2</vt:lpstr>
      <vt:lpstr>Introducing PowerPoint 2010</vt:lpstr>
      <vt:lpstr>關鍵成功要素 CSF</vt:lpstr>
      <vt:lpstr>PowerPoint 簡報</vt:lpstr>
      <vt:lpstr>房屋仲介業的必要條件：  交易安全、售後服務及價格斡旋能力</vt:lpstr>
      <vt:lpstr>達到差異化競爭：  比的是大量資訊處理及快速成交能力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2011-03-31T00:16:30Z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